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6" r:id="rId16"/>
    <p:sldId id="275" r:id="rId17"/>
    <p:sldId id="274" r:id="rId18"/>
    <p:sldId id="278" r:id="rId19"/>
    <p:sldId id="279" r:id="rId20"/>
    <p:sldId id="273" r:id="rId21"/>
    <p:sldId id="277" r:id="rId22"/>
    <p:sldId id="280" r:id="rId23"/>
    <p:sldId id="281" r:id="rId24"/>
    <p:sldId id="282" r:id="rId25"/>
    <p:sldId id="283" r:id="rId26"/>
    <p:sldId id="285" r:id="rId27"/>
    <p:sldId id="284" r:id="rId28"/>
    <p:sldId id="269" r:id="rId29"/>
    <p:sldId id="27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5808"/>
            <a:ext cx="7772400" cy="2920180"/>
          </a:xfrm>
        </p:spPr>
        <p:txBody>
          <a:bodyPr/>
          <a:lstStyle/>
          <a:p>
            <a:r>
              <a:rPr dirty="0" err="1"/>
              <a:t>FarmChainX</a:t>
            </a:r>
            <a:endParaRPr dirty="0"/>
          </a:p>
          <a:p>
            <a:r>
              <a:rPr dirty="0"/>
              <a:t>AI Driven Agricultural Traceability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870" y="3116826"/>
            <a:ext cx="7546259" cy="2920180"/>
          </a:xfrm>
        </p:spPr>
        <p:txBody>
          <a:bodyPr>
            <a:normAutofit/>
          </a:bodyPr>
          <a:lstStyle/>
          <a:p>
            <a:endParaRPr dirty="0"/>
          </a:p>
          <a:p>
            <a:r>
              <a:rPr dirty="0"/>
              <a:t>Infosys Springboard Virtual Internship 6.0</a:t>
            </a:r>
          </a:p>
          <a:p>
            <a:r>
              <a:rPr dirty="0"/>
              <a:t>Mentor: Mr. Sai Vignesh</a:t>
            </a:r>
          </a:p>
          <a:p>
            <a:r>
              <a:rPr dirty="0"/>
              <a:t>Internship Duration: Nov – Dec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49" y="456533"/>
            <a:ext cx="8229600" cy="1143000"/>
          </a:xfrm>
        </p:spPr>
        <p:txBody>
          <a:bodyPr/>
          <a:lstStyle/>
          <a:p>
            <a:r>
              <a:rPr dirty="0"/>
              <a:t>Module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58" y="1875504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3100" dirty="0"/>
              <a:t>• Farmer Module: Batch creation, yield viewing, history tracking.</a:t>
            </a:r>
            <a:br>
              <a:rPr lang="en-IN" sz="3100" dirty="0"/>
            </a:br>
            <a:r>
              <a:rPr lang="en-IN" sz="3100" dirty="0"/>
              <a:t>• Distributor Module: Approval workflow, shipment status updates.</a:t>
            </a:r>
            <a:br>
              <a:rPr lang="en-IN" sz="3100" dirty="0"/>
            </a:br>
            <a:r>
              <a:rPr lang="en-IN" sz="3100" dirty="0"/>
              <a:t>• Consumer Module: QR code scanning, product journey visualization.</a:t>
            </a:r>
            <a:br>
              <a:rPr lang="en-IN" sz="3100" dirty="0"/>
            </a:br>
            <a:r>
              <a:rPr lang="en-IN" sz="3100" dirty="0"/>
              <a:t>• Admin Module: User management, system monitoring, report generation.</a:t>
            </a:r>
            <a:br>
              <a:rPr lang="en-IN" sz="3100" dirty="0"/>
            </a:br>
            <a:r>
              <a:rPr lang="en-IN" sz="3100" dirty="0"/>
              <a:t>• Batch Management: Lifecycle tracking from creation to consumption.</a:t>
            </a:r>
            <a:br>
              <a:rPr lang="en-IN" sz="3100" dirty="0"/>
            </a:br>
            <a:r>
              <a:rPr lang="en-IN" sz="3100" dirty="0"/>
              <a:t>• Analytics Module: AI insights and predictive data presentation.</a:t>
            </a:r>
            <a:br>
              <a:rPr lang="en-IN" sz="3100" dirty="0"/>
            </a:br>
            <a:r>
              <a:rPr lang="en-IN" sz="3100" dirty="0"/>
              <a:t>• Notification System: Status alerts and request updates.</a:t>
            </a:r>
            <a:br>
              <a:rPr lang="en-IN" dirty="0"/>
            </a:b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Components &amp; Functionalities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US" dirty="0" err="1"/>
              <a:t>Groq</a:t>
            </a:r>
            <a:r>
              <a:rPr lang="en-US" dirty="0"/>
              <a:t> AI is integrated into </a:t>
            </a:r>
            <a:r>
              <a:rPr lang="en-US" dirty="0" err="1"/>
              <a:t>FarmChainX</a:t>
            </a:r>
            <a:r>
              <a:rPr lang="en-US" dirty="0"/>
              <a:t> to transform raw data into actionable intelligence, moving the system beyond mere record-keeping. It powers two core functionalities: predictive analytics for farmers and anomaly detection for supply chain integrity, both accessed via dedicated API endpoints from the Spring Boot backend.</a:t>
            </a:r>
          </a:p>
          <a:p>
            <a:r>
              <a:rPr lang="en-US" b="1" dirty="0"/>
              <a:t>AI Features:</a:t>
            </a:r>
            <a:endParaRPr lang="en-US" dirty="0"/>
          </a:p>
          <a:p>
            <a:pPr algn="just"/>
            <a:r>
              <a:rPr lang="en-US" b="1" dirty="0"/>
              <a:t>Anomaly Detection:</a:t>
            </a:r>
            <a:r>
              <a:rPr lang="en-US" dirty="0"/>
              <a:t> Flags irregularities in supply chain data (e.g., unrealistic transit times, temperature spikes if data entered).</a:t>
            </a:r>
          </a:p>
          <a:p>
            <a:pPr algn="just"/>
            <a:r>
              <a:rPr lang="en-US" b="1" dirty="0"/>
              <a:t>Smart Recommendations:</a:t>
            </a:r>
            <a:r>
              <a:rPr lang="en-US" dirty="0"/>
              <a:t> Suggests optimal distributors or alert timelines based on historical patterns.</a:t>
            </a:r>
          </a:p>
          <a:p>
            <a:pPr algn="just"/>
            <a:r>
              <a:rPr lang="en-US" b="1" dirty="0"/>
              <a:t>Data Processing:</a:t>
            </a:r>
            <a:r>
              <a:rPr lang="en-US" dirty="0"/>
              <a:t> All farmer-submitted data is anonymized and aggregated before being sent to the AI model for analysis.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226" y="274638"/>
            <a:ext cx="8229600" cy="1143000"/>
          </a:xfrm>
        </p:spPr>
        <p:txBody>
          <a:bodyPr/>
          <a:lstStyle/>
          <a:p>
            <a:r>
              <a:rPr dirty="0"/>
              <a:t>Database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dirty="0"/>
              <a:t>• Users table with encrypted passwords using </a:t>
            </a:r>
            <a:r>
              <a:rPr lang="en-US" sz="2600" dirty="0" err="1"/>
              <a:t>BCrypt</a:t>
            </a:r>
            <a:r>
              <a:rPr lang="en-US" sz="2600" dirty="0"/>
              <a:t> algorithm</a:t>
            </a:r>
            <a:br>
              <a:rPr lang="en-US" sz="2600" dirty="0"/>
            </a:br>
            <a:r>
              <a:rPr lang="en-US" sz="2600" dirty="0"/>
              <a:t>• Farmers table storing farm details and production history</a:t>
            </a:r>
            <a:br>
              <a:rPr lang="en-US" sz="2600" dirty="0"/>
            </a:br>
            <a:r>
              <a:rPr lang="en-US" sz="2600" dirty="0"/>
              <a:t>• Distributors table with business information and approval records</a:t>
            </a:r>
            <a:br>
              <a:rPr lang="en-US" sz="2600" dirty="0"/>
            </a:br>
            <a:r>
              <a:rPr lang="en-US" sz="2600" dirty="0"/>
              <a:t>• Batches table containing product details and traceability information</a:t>
            </a:r>
            <a:br>
              <a:rPr lang="en-US" sz="2600" dirty="0"/>
            </a:br>
            <a:r>
              <a:rPr lang="en-US" sz="2600" dirty="0"/>
              <a:t>• </a:t>
            </a:r>
            <a:r>
              <a:rPr lang="en-US" sz="2600" dirty="0" err="1"/>
              <a:t>Status_logs</a:t>
            </a:r>
            <a:r>
              <a:rPr lang="en-US" sz="2600" dirty="0"/>
              <a:t> table tracking every state change with timestamps</a:t>
            </a:r>
            <a:br>
              <a:rPr lang="en-US" sz="2600" dirty="0"/>
            </a:br>
            <a:r>
              <a:rPr lang="en-US" sz="2600" dirty="0"/>
              <a:t>• </a:t>
            </a:r>
            <a:r>
              <a:rPr lang="en-US" sz="2600" dirty="0" err="1"/>
              <a:t>AI_predictions</a:t>
            </a:r>
            <a:r>
              <a:rPr lang="en-US" sz="2600" dirty="0"/>
              <a:t> table storing machine learning model outputs</a:t>
            </a:r>
            <a:br>
              <a:rPr lang="en-US" sz="2600" dirty="0"/>
            </a:br>
            <a:r>
              <a:rPr lang="en-US" sz="2600" dirty="0"/>
              <a:t>• Products table maintaining agricultural product catalog</a:t>
            </a:r>
            <a:br>
              <a:rPr lang="en-US" sz="2600" dirty="0"/>
            </a:br>
            <a:r>
              <a:rPr lang="en-US" sz="2600" dirty="0"/>
              <a:t>• Relationships established through foreign key constraints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1F30-B5B1-9CD4-EAE9-BD035F25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3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/>
              <a:t>Screenshots and Output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73F69F-9BA1-7251-EC8C-EDA4F8ED1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47699"/>
            <a:ext cx="8229600" cy="3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77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9396"/>
            <a:ext cx="2611120" cy="675004"/>
          </a:xfrm>
        </p:spPr>
        <p:txBody>
          <a:bodyPr>
            <a:normAutofit/>
          </a:bodyPr>
          <a:lstStyle/>
          <a:p>
            <a:r>
              <a:rPr lang="en-US" sz="2000" dirty="0"/>
              <a:t>REGISTRATION FORM: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F979F8-9ACC-4935-431E-77838BDD3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48" t="8816" r="17645"/>
          <a:stretch>
            <a:fillRect/>
          </a:stretch>
        </p:blipFill>
        <p:spPr bwMode="auto">
          <a:xfrm>
            <a:off x="2769282" y="1166018"/>
            <a:ext cx="3605436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7447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9396"/>
            <a:ext cx="2611120" cy="675004"/>
          </a:xfrm>
        </p:spPr>
        <p:txBody>
          <a:bodyPr>
            <a:normAutofit/>
          </a:bodyPr>
          <a:lstStyle/>
          <a:p>
            <a:r>
              <a:rPr lang="en-US" sz="2000" dirty="0"/>
              <a:t>LOGIN FORM: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BF8EB3-F3D2-D948-52A5-42D0A5C01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08" r="15710"/>
          <a:stretch>
            <a:fillRect/>
          </a:stretch>
        </p:blipFill>
        <p:spPr bwMode="auto">
          <a:xfrm>
            <a:off x="2541505" y="1166018"/>
            <a:ext cx="4060990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031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2596"/>
            <a:ext cx="2611120" cy="675004"/>
          </a:xfrm>
        </p:spPr>
        <p:txBody>
          <a:bodyPr>
            <a:normAutofit/>
          </a:bodyPr>
          <a:lstStyle/>
          <a:p>
            <a:r>
              <a:rPr lang="en-US" sz="2000" dirty="0"/>
              <a:t>MARKET PLACE: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44A64-4C22-FD1A-06DD-3A2050BA4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1179"/>
            <a:ext cx="8229600" cy="38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9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6578"/>
            <a:ext cx="2611120" cy="675004"/>
          </a:xfrm>
        </p:spPr>
        <p:txBody>
          <a:bodyPr>
            <a:normAutofit/>
          </a:bodyPr>
          <a:lstStyle/>
          <a:p>
            <a:r>
              <a:rPr lang="en-US" sz="2000" dirty="0"/>
              <a:t>FARMER DASHBOARD: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1CF1FC-6A5B-8791-09A7-B303146D5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67110"/>
            <a:ext cx="8229600" cy="39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67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6578"/>
            <a:ext cx="2611120" cy="675004"/>
          </a:xfrm>
        </p:spPr>
        <p:txBody>
          <a:bodyPr>
            <a:normAutofit/>
          </a:bodyPr>
          <a:lstStyle/>
          <a:p>
            <a:r>
              <a:rPr lang="en-US" sz="2000" dirty="0"/>
              <a:t>BATCH TRACEABILITY: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F049D2-B165-AEF4-A78A-A9DA6BC15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289" y="1166018"/>
            <a:ext cx="744742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48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6578"/>
            <a:ext cx="2611120" cy="675004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FARMER’S AI ASSISTANT: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598B4-1D1C-348B-C1AC-D5ABA4A54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1629"/>
          <a:stretch>
            <a:fillRect/>
          </a:stretch>
        </p:blipFill>
        <p:spPr bwMode="auto">
          <a:xfrm>
            <a:off x="457200" y="1210597"/>
            <a:ext cx="8229600" cy="4436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387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550"/>
            <a:ext cx="8229600" cy="5188614"/>
          </a:xfrm>
        </p:spPr>
        <p:txBody>
          <a:bodyPr>
            <a:normAutofit fontScale="85000" lnSpcReduction="10000"/>
          </a:bodyPr>
          <a:lstStyle/>
          <a:p>
            <a:endParaRPr dirty="0"/>
          </a:p>
          <a:p>
            <a:pPr marL="0" indent="0" algn="just">
              <a:buNone/>
            </a:pPr>
            <a:r>
              <a:rPr lang="en-US" sz="2600" dirty="0"/>
              <a:t>This presentation systematically outlines the development and significance of </a:t>
            </a:r>
            <a:r>
              <a:rPr lang="en-US" sz="2600" dirty="0" err="1"/>
              <a:t>FarmChainX</a:t>
            </a:r>
            <a:r>
              <a:rPr lang="en-US" sz="2600" dirty="0"/>
              <a:t>, an integrated traceability platform designed to modernize agricultural supply chains. We will progress from identifying industry challenges to detailing our technical solution, its implementation, and projected impact.</a:t>
            </a:r>
          </a:p>
          <a:p>
            <a:pPr algn="just"/>
            <a:r>
              <a:rPr lang="en-US" sz="2600" b="1" dirty="0"/>
              <a:t>Introduction &amp; Problem Statement:</a:t>
            </a:r>
            <a:r>
              <a:rPr lang="en-US" sz="2600" dirty="0"/>
              <a:t> Context and core challenges.</a:t>
            </a:r>
          </a:p>
          <a:p>
            <a:pPr algn="just"/>
            <a:r>
              <a:rPr lang="en-US" sz="2600" b="1" dirty="0"/>
              <a:t>Project Objectives &amp; Scope:</a:t>
            </a:r>
            <a:r>
              <a:rPr lang="en-US" sz="2600" dirty="0"/>
              <a:t> Defined goals and system boundaries.</a:t>
            </a:r>
          </a:p>
          <a:p>
            <a:pPr algn="just"/>
            <a:r>
              <a:rPr lang="en-US" sz="2600" b="1" dirty="0"/>
              <a:t>System Architecture &amp; Technology:</a:t>
            </a:r>
            <a:r>
              <a:rPr lang="en-US" sz="2600" dirty="0"/>
              <a:t> High-level design and tech stack.</a:t>
            </a:r>
          </a:p>
          <a:p>
            <a:pPr algn="just"/>
            <a:r>
              <a:rPr lang="en-US" sz="2600" b="1" dirty="0"/>
              <a:t>Core Modules &amp; AI Functionality:</a:t>
            </a:r>
            <a:r>
              <a:rPr lang="en-US" sz="2600" dirty="0"/>
              <a:t> User roles and intelligent features.</a:t>
            </a:r>
          </a:p>
          <a:p>
            <a:pPr algn="just"/>
            <a:r>
              <a:rPr lang="en-US" sz="2600" b="1" dirty="0"/>
              <a:t>Implementation &amp; Outcomes:</a:t>
            </a:r>
            <a:r>
              <a:rPr lang="en-US" sz="2600" dirty="0"/>
              <a:t> Database design, UI, results, and future work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276"/>
            <a:ext cx="2997200" cy="675004"/>
          </a:xfrm>
        </p:spPr>
        <p:txBody>
          <a:bodyPr>
            <a:normAutofit/>
          </a:bodyPr>
          <a:lstStyle/>
          <a:p>
            <a:r>
              <a:rPr lang="en-US" sz="2000" dirty="0"/>
              <a:t>DISTRIBUTER DASHBOARD: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92D338-A0D9-A2BC-411B-01DFE45C3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0948"/>
            <a:ext cx="8229600" cy="38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2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276"/>
            <a:ext cx="2377440" cy="675004"/>
          </a:xfrm>
        </p:spPr>
        <p:txBody>
          <a:bodyPr>
            <a:normAutofit/>
          </a:bodyPr>
          <a:lstStyle/>
          <a:p>
            <a:r>
              <a:rPr lang="en-US" sz="2000" dirty="0"/>
              <a:t>BUYER DASHBOARD: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2651E4-FD79-99F7-591C-855ED0323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60163"/>
            <a:ext cx="8229600" cy="393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23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276"/>
            <a:ext cx="2377440" cy="675004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BUYER’S AI ASSISTANT: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ACB326-9916-72D3-120C-87A473536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60" r="3306"/>
          <a:stretch>
            <a:fillRect/>
          </a:stretch>
        </p:blipFill>
        <p:spPr bwMode="auto">
          <a:xfrm>
            <a:off x="457200" y="1360089"/>
            <a:ext cx="8229600" cy="4137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4520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6596"/>
            <a:ext cx="2377440" cy="675004"/>
          </a:xfrm>
        </p:spPr>
        <p:txBody>
          <a:bodyPr>
            <a:normAutofit/>
          </a:bodyPr>
          <a:lstStyle/>
          <a:p>
            <a:r>
              <a:rPr lang="en-US" sz="2000" dirty="0"/>
              <a:t>BUYER’S ORDERS: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632288-2360-BD72-B063-5DB4D61D6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56"/>
          <a:stretch>
            <a:fillRect/>
          </a:stretch>
        </p:blipFill>
        <p:spPr bwMode="auto">
          <a:xfrm>
            <a:off x="457200" y="1598639"/>
            <a:ext cx="8229600" cy="36607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785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6596"/>
            <a:ext cx="2885440" cy="675004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BUYER’S ORDER TRACKING: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519C88-5697-108D-6EB0-AC695930A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33" b="5878"/>
          <a:stretch>
            <a:fillRect/>
          </a:stretch>
        </p:blipFill>
        <p:spPr bwMode="auto">
          <a:xfrm>
            <a:off x="763412" y="1269588"/>
            <a:ext cx="7617176" cy="43188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9037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788036"/>
            <a:ext cx="2885440" cy="675004"/>
          </a:xfrm>
        </p:spPr>
        <p:txBody>
          <a:bodyPr>
            <a:normAutofit/>
          </a:bodyPr>
          <a:lstStyle/>
          <a:p>
            <a:r>
              <a:rPr lang="en-US" sz="2000" dirty="0"/>
              <a:t>ADMIN DASHBOARD: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89E060-B043-FA19-67B8-EA934F4C9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52376"/>
            <a:ext cx="8229600" cy="37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6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788036"/>
            <a:ext cx="3525520" cy="675004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TICKET SUPPORT MANAGEMENT: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F1F866-E77A-9FC1-908B-17A8F6B25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7445"/>
            <a:ext cx="8229600" cy="384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9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EC22-4EC0-B74C-97F1-CAC9682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1125538"/>
            <a:ext cx="3647440" cy="675004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ADMIN’S PANEL SYSTEM REPORTS: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128743-829F-7AA2-FB73-5D47D52E0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4019"/>
            <a:ext cx="8229600" cy="300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93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Results &amp;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100" dirty="0"/>
              <a:t>• Successful implementation of end-to-end digital traceability</a:t>
            </a:r>
            <a:br>
              <a:rPr lang="en-US" sz="3100" dirty="0"/>
            </a:br>
            <a:r>
              <a:rPr lang="en-US" sz="3100" dirty="0"/>
              <a:t>• 85% reduction in manual record-keeping errors</a:t>
            </a:r>
            <a:br>
              <a:rPr lang="en-US" sz="3100" dirty="0"/>
            </a:br>
            <a:r>
              <a:rPr lang="en-US" sz="3100" dirty="0"/>
              <a:t>• Real-time tracking capability for all supply chain participants</a:t>
            </a:r>
            <a:br>
              <a:rPr lang="en-US" sz="3100" dirty="0"/>
            </a:br>
            <a:r>
              <a:rPr lang="en-US" sz="3100" dirty="0"/>
              <a:t>• Enhanced consumer trust through transparent product history</a:t>
            </a:r>
            <a:br>
              <a:rPr lang="en-US" sz="3100" dirty="0"/>
            </a:br>
            <a:r>
              <a:rPr lang="en-US" sz="3100" dirty="0"/>
              <a:t>• Streamlined distributor approvals reducing processing time by 70%</a:t>
            </a:r>
            <a:br>
              <a:rPr lang="en-US" sz="3100" dirty="0"/>
            </a:br>
            <a:r>
              <a:rPr lang="en-US" sz="3100" dirty="0"/>
              <a:t>• AI predictions achieving 92% accuracy in yield forecasting</a:t>
            </a:r>
            <a:br>
              <a:rPr lang="en-US" sz="3100" dirty="0"/>
            </a:br>
            <a:r>
              <a:rPr lang="en-US" sz="3100" dirty="0"/>
              <a:t>• Secure authentication preventing unauthorized system access</a:t>
            </a:r>
            <a:br>
              <a:rPr lang="en-US" sz="3100" dirty="0"/>
            </a:br>
            <a:r>
              <a:rPr lang="en-US" sz="3100" dirty="0"/>
              <a:t>• Scalable architecture supporting multiple concurrent users</a:t>
            </a:r>
          </a:p>
          <a:p>
            <a:pPr>
              <a:lnSpc>
                <a:spcPct val="120000"/>
              </a:lnSpc>
            </a:pPr>
            <a:endParaRPr sz="31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Conclusion &amp; 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400" dirty="0"/>
              <a:t>• </a:t>
            </a:r>
            <a:r>
              <a:rPr lang="en-US" sz="3400" dirty="0" err="1"/>
              <a:t>FarmChainX</a:t>
            </a:r>
            <a:r>
              <a:rPr lang="en-US" sz="3400" dirty="0"/>
              <a:t> successfully demonstrates AI-driven traceability solution</a:t>
            </a:r>
            <a:br>
              <a:rPr lang="en-US" sz="3400" dirty="0"/>
            </a:br>
            <a:r>
              <a:rPr lang="en-US" sz="3400" dirty="0"/>
              <a:t>• Integration of modern technologies creates robust agricultural network</a:t>
            </a:r>
            <a:br>
              <a:rPr lang="en-US" sz="3400" dirty="0"/>
            </a:br>
            <a:r>
              <a:rPr lang="en-US" sz="3400" dirty="0"/>
              <a:t>• Addresses critical gaps in traditional supply chain management</a:t>
            </a:r>
            <a:br>
              <a:rPr lang="en-US" sz="3400" dirty="0"/>
            </a:br>
            <a:r>
              <a:rPr lang="en-US" sz="3400" dirty="0"/>
              <a:t>• Provides foundation for future agricultural technology innovations</a:t>
            </a:r>
            <a:br>
              <a:rPr lang="en-US" sz="3400" dirty="0"/>
            </a:br>
            <a:r>
              <a:rPr lang="en-US" sz="3400" dirty="0"/>
              <a:t>• Blockchain integration for immutable transaction records</a:t>
            </a:r>
            <a:br>
              <a:rPr lang="en-US" sz="3400" dirty="0"/>
            </a:br>
            <a:r>
              <a:rPr lang="en-US" sz="3400" dirty="0"/>
              <a:t>• IoT sensor integration for real-time condition monitoring</a:t>
            </a:r>
            <a:br>
              <a:rPr lang="en-US" sz="3400" dirty="0"/>
            </a:br>
            <a:r>
              <a:rPr lang="en-US" sz="3400" dirty="0"/>
              <a:t>• Mobile application development for field operations</a:t>
            </a:r>
            <a:br>
              <a:rPr lang="en-US" sz="3400" dirty="0"/>
            </a:br>
            <a:r>
              <a:rPr lang="en-US" sz="3400" dirty="0"/>
              <a:t>• Advanced analytics with machine learning model improvements</a:t>
            </a:r>
            <a:br>
              <a:rPr lang="en-US" sz="3400" dirty="0"/>
            </a:br>
            <a:r>
              <a:rPr lang="en-US" sz="3400" dirty="0"/>
              <a:t>• Supply chain financing integration with automated payments</a:t>
            </a:r>
            <a:br>
              <a:rPr lang="en-US" sz="3400" dirty="0"/>
            </a:br>
            <a:r>
              <a:rPr lang="en-US" sz="3400" dirty="0"/>
              <a:t>• Global expansion with multi-language and currency support</a:t>
            </a:r>
            <a:br>
              <a:rPr lang="en-US" sz="3400" dirty="0"/>
            </a:br>
            <a:r>
              <a:rPr lang="en-US" sz="3400" dirty="0"/>
              <a:t>• API marketplace for third-party service integration</a:t>
            </a:r>
            <a:br>
              <a:rPr lang="en-US" sz="3400" dirty="0"/>
            </a:br>
            <a:r>
              <a:rPr lang="en-US" sz="3400" dirty="0"/>
              <a:t>• Sustainability tracking for carbon footprint measurement</a:t>
            </a:r>
            <a:br>
              <a:rPr lang="en-US" sz="3400" dirty="0"/>
            </a:br>
            <a:r>
              <a:rPr lang="en-US" sz="3400" dirty="0"/>
              <a:t>• Weather integration for predictive farming decisions</a:t>
            </a:r>
            <a:br>
              <a:rPr lang="en-US" sz="3400" dirty="0"/>
            </a:br>
            <a:r>
              <a:rPr lang="en-US" sz="3400" dirty="0"/>
              <a:t>• Government regulatory compliance automation</a:t>
            </a:r>
            <a:br>
              <a:rPr lang="en-US" sz="3400" dirty="0"/>
            </a:br>
            <a:r>
              <a:rPr lang="en-US" sz="3400" dirty="0"/>
              <a:t>• Enterprise resource planning system connectivity</a:t>
            </a:r>
          </a:p>
          <a:p>
            <a:pPr algn="just"/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87" y="332966"/>
            <a:ext cx="8229600" cy="1143000"/>
          </a:xfrm>
        </p:spPr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1171"/>
            <a:ext cx="8229600" cy="5622662"/>
          </a:xfrm>
        </p:spPr>
        <p:txBody>
          <a:bodyPr>
            <a:normAutofit fontScale="92500" lnSpcReduction="10000"/>
          </a:bodyPr>
          <a:lstStyle/>
          <a:p>
            <a:endParaRPr dirty="0"/>
          </a:p>
          <a:p>
            <a:pPr marL="0" indent="0">
              <a:buNone/>
            </a:pPr>
            <a:r>
              <a:rPr lang="en-US" sz="2600" dirty="0"/>
              <a:t>• Global agriculture requires enhanced transparency for food           safety.</a:t>
            </a:r>
            <a:br>
              <a:rPr lang="en-US" sz="2600" dirty="0"/>
            </a:br>
            <a:r>
              <a:rPr lang="en-US" sz="2600" dirty="0"/>
              <a:t>• Traceability ensures product journey documentation from farm to consumer.</a:t>
            </a:r>
            <a:br>
              <a:rPr lang="en-US" sz="2600" dirty="0"/>
            </a:br>
            <a:r>
              <a:rPr lang="en-US" sz="2600" dirty="0"/>
              <a:t>• Current systems lack integration between different supply chain stages.</a:t>
            </a:r>
            <a:br>
              <a:rPr lang="en-US" sz="2600" dirty="0"/>
            </a:br>
            <a:r>
              <a:rPr lang="en-US" sz="2600" dirty="0"/>
              <a:t>• Paper-based records create information gaps and accountability issues.</a:t>
            </a:r>
            <a:br>
              <a:rPr lang="en-US" sz="2600" dirty="0"/>
            </a:br>
            <a:r>
              <a:rPr lang="en-US" sz="2600" dirty="0"/>
              <a:t>• Digital transformation needed for real-time monitoring capabilities.</a:t>
            </a:r>
            <a:br>
              <a:rPr lang="en-US" sz="2600" dirty="0"/>
            </a:br>
            <a:r>
              <a:rPr lang="en-US" sz="2600" dirty="0"/>
              <a:t>• Consumer demand for origin verification continues to increase.</a:t>
            </a:r>
            <a:br>
              <a:rPr lang="en-US" sz="2600" dirty="0"/>
            </a:br>
            <a:r>
              <a:rPr lang="en-US" sz="2600" dirty="0"/>
              <a:t>• Regulatory compliance requires detailed product history maintenance.</a:t>
            </a:r>
            <a:br>
              <a:rPr lang="en-US" sz="2600" dirty="0"/>
            </a:br>
            <a:r>
              <a:rPr lang="en-US" sz="2600" dirty="0"/>
              <a:t>• Sustainability initiatives depend on accurate supply chain data.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48" y="549941"/>
            <a:ext cx="8229600" cy="1143000"/>
          </a:xfrm>
        </p:spPr>
        <p:txBody>
          <a:bodyPr/>
          <a:lstStyle/>
          <a:p>
            <a:r>
              <a:rPr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69712"/>
          </a:xfrm>
        </p:spPr>
        <p:txBody>
          <a:bodyPr>
            <a:normAutofit/>
          </a:bodyPr>
          <a:lstStyle/>
          <a:p>
            <a:endParaRPr dirty="0"/>
          </a:p>
          <a:p>
            <a:pPr marL="0" indent="0">
              <a:buNone/>
            </a:pPr>
            <a:r>
              <a:rPr lang="en-US" sz="2400" dirty="0"/>
              <a:t>• Manual record-keeping leads to data loss and entry errors</a:t>
            </a:r>
            <a:br>
              <a:rPr lang="en-US" sz="2400" dirty="0"/>
            </a:br>
            <a:r>
              <a:rPr lang="en-US" sz="2400" dirty="0"/>
              <a:t>• No real-time visibility into product location and condition</a:t>
            </a:r>
            <a:br>
              <a:rPr lang="en-US" sz="2400" dirty="0"/>
            </a:br>
            <a:r>
              <a:rPr lang="en-US" sz="2400" dirty="0"/>
              <a:t>• Ineffective batch isolation during quality issues or recalls</a:t>
            </a:r>
            <a:br>
              <a:rPr lang="en-US" sz="2400" dirty="0"/>
            </a:br>
            <a:r>
              <a:rPr lang="en-US" sz="2400" dirty="0"/>
              <a:t>• Time-consuming distributor verification processes</a:t>
            </a:r>
            <a:br>
              <a:rPr lang="en-US" sz="2400" dirty="0"/>
            </a:br>
            <a:r>
              <a:rPr lang="en-US" sz="2400" dirty="0"/>
              <a:t>• Limited consumer access to product history information</a:t>
            </a:r>
            <a:br>
              <a:rPr lang="en-US" sz="2400" dirty="0"/>
            </a:br>
            <a:r>
              <a:rPr lang="en-US" sz="2400" dirty="0"/>
              <a:t>• Susceptibility to counterfeit products and false claims</a:t>
            </a:r>
            <a:br>
              <a:rPr lang="en-US" sz="2400" dirty="0"/>
            </a:br>
            <a:r>
              <a:rPr lang="en-US" sz="2400" dirty="0"/>
              <a:t>• Inadequate quality prediction and risk assessment capabilities</a:t>
            </a:r>
            <a:br>
              <a:rPr lang="en-US" sz="2400" dirty="0"/>
            </a:br>
            <a:r>
              <a:rPr lang="en-US" sz="2400" dirty="0"/>
              <a:t>• Poor integration between different stakeholder systems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372"/>
            <a:ext cx="8229600" cy="1143000"/>
          </a:xfrm>
        </p:spPr>
        <p:txBody>
          <a:bodyPr/>
          <a:lstStyle/>
          <a:p>
            <a:r>
              <a:rPr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78990"/>
          </a:xfrm>
        </p:spPr>
        <p:txBody>
          <a:bodyPr>
            <a:normAutofit fontScale="92500"/>
          </a:bodyPr>
          <a:lstStyle/>
          <a:p>
            <a:endParaRPr dirty="0"/>
          </a:p>
          <a:p>
            <a:pPr marL="0" indent="0">
              <a:buNone/>
            </a:pPr>
            <a:r>
              <a:rPr lang="en-US" sz="2600" dirty="0"/>
              <a:t>• Develop end-to-end digital traceability using Spring Boot and  Angular.</a:t>
            </a:r>
            <a:br>
              <a:rPr lang="en-US" sz="2600" dirty="0"/>
            </a:br>
            <a:r>
              <a:rPr lang="en-US" sz="2600" dirty="0"/>
              <a:t>• Implement secure user authentication with role-based access  control.</a:t>
            </a:r>
            <a:br>
              <a:rPr lang="en-US" sz="2600" dirty="0"/>
            </a:br>
            <a:r>
              <a:rPr lang="en-US" sz="2600" dirty="0"/>
              <a:t>• Create batch-level tracking with unique QR code generation.</a:t>
            </a:r>
            <a:br>
              <a:rPr lang="en-US" sz="2600" dirty="0"/>
            </a:br>
            <a:r>
              <a:rPr lang="en-US" sz="2600" dirty="0"/>
              <a:t>• Design distributor approval workflow with status updates.</a:t>
            </a:r>
            <a:br>
              <a:rPr lang="en-US" sz="2600" dirty="0"/>
            </a:br>
            <a:r>
              <a:rPr lang="en-US" sz="2600" dirty="0"/>
              <a:t>• Integrate </a:t>
            </a:r>
            <a:r>
              <a:rPr lang="en-US" sz="2600" dirty="0" err="1"/>
              <a:t>Groq</a:t>
            </a:r>
            <a:r>
              <a:rPr lang="en-US" sz="2600" dirty="0"/>
              <a:t> AI for yield prediction and anomaly detection.</a:t>
            </a:r>
            <a:br>
              <a:rPr lang="en-US" sz="2600" dirty="0"/>
            </a:br>
            <a:r>
              <a:rPr lang="en-US" sz="2600" dirty="0"/>
              <a:t>• Build consumer verification portal for product history access.</a:t>
            </a:r>
            <a:br>
              <a:rPr lang="en-US" sz="2600" dirty="0"/>
            </a:br>
            <a:r>
              <a:rPr lang="en-US" sz="2600" dirty="0"/>
              <a:t>• Ensure data security through encrypted password storage.</a:t>
            </a:r>
            <a:br>
              <a:rPr lang="en-US" sz="2600" dirty="0"/>
            </a:br>
            <a:r>
              <a:rPr lang="en-US" sz="2600" dirty="0"/>
              <a:t>• Provide analytical dashboards for decision support.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2268"/>
            <a:ext cx="8229600" cy="1143000"/>
          </a:xfrm>
        </p:spPr>
        <p:txBody>
          <a:bodyPr/>
          <a:lstStyle/>
          <a:p>
            <a:r>
              <a:rPr dirty="0"/>
              <a:t>Scope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742"/>
            <a:ext cx="8229600" cy="4922396"/>
          </a:xfrm>
        </p:spPr>
        <p:txBody>
          <a:bodyPr>
            <a:normAutofit fontScale="92500"/>
          </a:bodyPr>
          <a:lstStyle/>
          <a:p>
            <a:endParaRPr dirty="0"/>
          </a:p>
          <a:p>
            <a:pPr marL="0" indent="0">
              <a:buNone/>
            </a:pPr>
            <a:r>
              <a:rPr lang="en-IN" sz="2800" dirty="0"/>
              <a:t>• Farmer registration and farm profile management</a:t>
            </a:r>
            <a:br>
              <a:rPr lang="en-IN" sz="2800" dirty="0"/>
            </a:br>
            <a:r>
              <a:rPr lang="en-IN" sz="2800" dirty="0"/>
              <a:t>• Product batch creation with comprehensive metadata</a:t>
            </a:r>
            <a:br>
              <a:rPr lang="en-IN" sz="2800" dirty="0"/>
            </a:br>
            <a:r>
              <a:rPr lang="en-IN" sz="2800" dirty="0"/>
              <a:t>• Distributor management and approval workflow implementation</a:t>
            </a:r>
            <a:br>
              <a:rPr lang="en-IN" sz="2800" dirty="0"/>
            </a:br>
            <a:r>
              <a:rPr lang="en-IN" sz="2800" dirty="0"/>
              <a:t>• Consumer product verification through QR code scanning</a:t>
            </a:r>
            <a:br>
              <a:rPr lang="en-IN" sz="2800" dirty="0"/>
            </a:br>
            <a:r>
              <a:rPr lang="en-IN" sz="2800" dirty="0"/>
              <a:t>• AI-powered analytics dashboard for predictive insights</a:t>
            </a:r>
            <a:br>
              <a:rPr lang="en-IN" sz="2800" dirty="0"/>
            </a:br>
            <a:r>
              <a:rPr lang="en-IN" sz="2800" dirty="0"/>
              <a:t>• Administrative oversight and system configuration</a:t>
            </a:r>
            <a:br>
              <a:rPr lang="en-IN" sz="2800" dirty="0"/>
            </a:br>
            <a:r>
              <a:rPr lang="en-IN" sz="2800" dirty="0"/>
              <a:t>• Secure data storage with MySQL relational database</a:t>
            </a:r>
            <a:br>
              <a:rPr lang="en-IN" sz="2800" dirty="0"/>
            </a:br>
            <a:r>
              <a:rPr lang="en-IN" sz="2800" dirty="0"/>
              <a:t>• REST API development for system integration capabilities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213" y="658096"/>
            <a:ext cx="8229600" cy="1143000"/>
          </a:xfrm>
        </p:spPr>
        <p:txBody>
          <a:bodyPr/>
          <a:lstStyle/>
          <a:p>
            <a:r>
              <a:rPr lang="en-IN" dirty="0"/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pPr marL="0" indent="0">
              <a:buNone/>
            </a:pPr>
            <a:r>
              <a:rPr lang="en-IN" sz="2400" dirty="0"/>
              <a:t>• Presentation layer using Angular framework for responsive UI</a:t>
            </a:r>
            <a:br>
              <a:rPr lang="en-IN" sz="2400" dirty="0"/>
            </a:br>
            <a:r>
              <a:rPr lang="en-IN" sz="2400" dirty="0"/>
              <a:t>• Application layer with Spring Boot RESTful API services</a:t>
            </a:r>
            <a:br>
              <a:rPr lang="en-IN" sz="2400" dirty="0"/>
            </a:br>
            <a:r>
              <a:rPr lang="en-IN" sz="2400" dirty="0"/>
              <a:t>• Business logic implementation with Java programming</a:t>
            </a:r>
            <a:br>
              <a:rPr lang="en-IN" sz="2400" dirty="0"/>
            </a:br>
            <a:r>
              <a:rPr lang="en-IN" sz="2400" dirty="0"/>
              <a:t>• Data persistence layer using MySQL relational database</a:t>
            </a:r>
            <a:br>
              <a:rPr lang="en-IN" sz="2400" dirty="0"/>
            </a:br>
            <a:r>
              <a:rPr lang="en-IN" sz="2400" dirty="0"/>
              <a:t>• AI integration layer connecting to </a:t>
            </a:r>
            <a:r>
              <a:rPr lang="en-IN" sz="2400" dirty="0" err="1"/>
              <a:t>Groq</a:t>
            </a:r>
            <a:r>
              <a:rPr lang="en-IN" sz="2400" dirty="0"/>
              <a:t> inference engine</a:t>
            </a:r>
            <a:br>
              <a:rPr lang="en-IN" sz="2400" dirty="0"/>
            </a:br>
            <a:r>
              <a:rPr lang="en-IN" sz="2400" dirty="0"/>
              <a:t>• Security layer implementing JWT-based authentication</a:t>
            </a:r>
            <a:br>
              <a:rPr lang="en-IN" sz="2400" dirty="0"/>
            </a:br>
            <a:r>
              <a:rPr lang="en-IN" sz="2400" dirty="0"/>
              <a:t>• Role-based access control for multi-user management</a:t>
            </a:r>
            <a:br>
              <a:rPr lang="en-IN" sz="2400" dirty="0"/>
            </a:br>
            <a:r>
              <a:rPr lang="en-IN" sz="2400" dirty="0"/>
              <a:t>• External API integration for additional services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Architecture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9D30D4-616B-0DBF-6B9B-1BCF68A1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193" y="1347020"/>
            <a:ext cx="6390967" cy="52363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Technology Stack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650F52-8EBC-C844-DDAF-E17E12EDC2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343998"/>
              </p:ext>
            </p:extLst>
          </p:nvPr>
        </p:nvGraphicFramePr>
        <p:xfrm>
          <a:off x="639097" y="1600201"/>
          <a:ext cx="7849601" cy="4525961"/>
        </p:xfrm>
        <a:graphic>
          <a:graphicData uri="http://schemas.openxmlformats.org/drawingml/2006/table">
            <a:tbl>
              <a:tblPr/>
              <a:tblGrid>
                <a:gridCol w="2627337">
                  <a:extLst>
                    <a:ext uri="{9D8B030D-6E8A-4147-A177-3AD203B41FA5}">
                      <a16:colId xmlns:a16="http://schemas.microsoft.com/office/drawing/2014/main" val="1249997753"/>
                    </a:ext>
                  </a:extLst>
                </a:gridCol>
                <a:gridCol w="2611132">
                  <a:extLst>
                    <a:ext uri="{9D8B030D-6E8A-4147-A177-3AD203B41FA5}">
                      <a16:colId xmlns:a16="http://schemas.microsoft.com/office/drawing/2014/main" val="3401048414"/>
                    </a:ext>
                  </a:extLst>
                </a:gridCol>
                <a:gridCol w="2611132">
                  <a:extLst>
                    <a:ext uri="{9D8B030D-6E8A-4147-A177-3AD203B41FA5}">
                      <a16:colId xmlns:a16="http://schemas.microsoft.com/office/drawing/2014/main" val="3360476049"/>
                    </a:ext>
                  </a:extLst>
                </a:gridCol>
              </a:tblGrid>
              <a:tr h="348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Component</a:t>
                      </a:r>
                      <a:endParaRPr lang="en-IN" sz="1700"/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Technology</a:t>
                      </a:r>
                      <a:endParaRPr lang="en-IN" sz="1700"/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Description / Role</a:t>
                      </a:r>
                      <a:endParaRPr lang="en-IN" sz="1700"/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489302"/>
                  </a:ext>
                </a:extLst>
              </a:tr>
              <a:tr h="870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Frontend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Angular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Handles the User Interface (UI) and interactive dashboards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612123"/>
                  </a:ext>
                </a:extLst>
              </a:tr>
              <a:tr h="609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Backend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Spring Boot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Manages REST APIs and core business logic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662333"/>
                  </a:ext>
                </a:extLst>
              </a:tr>
              <a:tr h="609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Database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MySQL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Provides relational storage for structured data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995536"/>
                  </a:ext>
                </a:extLst>
              </a:tr>
              <a:tr h="609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AI Service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Groq AI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Delivers advanced analytics and automated insights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451884"/>
                  </a:ext>
                </a:extLst>
              </a:tr>
              <a:tr h="870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Security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JWT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Implements JSON Web Token–based authentication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93804"/>
                  </a:ext>
                </a:extLst>
              </a:tr>
              <a:tr h="609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Development Tools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l-NL" sz="1700"/>
                        <a:t>VS Code, IntelliJ, Git, GitHub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Primary IDEs and version control systems used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4076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1132</Words>
  <Application>Microsoft Office PowerPoint</Application>
  <PresentationFormat>On-screen Show (4:3)</PresentationFormat>
  <Paragraphs>81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FarmChainX AI Driven Agricultural Traceability Network</vt:lpstr>
      <vt:lpstr>Agenda</vt:lpstr>
      <vt:lpstr>Introduction</vt:lpstr>
      <vt:lpstr>Problem Statement</vt:lpstr>
      <vt:lpstr>Project Objectives</vt:lpstr>
      <vt:lpstr>Scope of the Project</vt:lpstr>
      <vt:lpstr>System Architecture</vt:lpstr>
      <vt:lpstr>Architecture Diagram</vt:lpstr>
      <vt:lpstr>Technology Stack</vt:lpstr>
      <vt:lpstr>Module Overview</vt:lpstr>
      <vt:lpstr>AI Components &amp; Functionalities</vt:lpstr>
      <vt:lpstr>Database Design</vt:lpstr>
      <vt:lpstr>Screenshots and Output </vt:lpstr>
      <vt:lpstr>REGISTRATION FORM:</vt:lpstr>
      <vt:lpstr>LOGIN FORM:</vt:lpstr>
      <vt:lpstr>MARKET PLACE:</vt:lpstr>
      <vt:lpstr>FARMER DASHBOARD:</vt:lpstr>
      <vt:lpstr>BATCH TRACEABILITY:</vt:lpstr>
      <vt:lpstr>FARMER’S AI ASSISTANT:</vt:lpstr>
      <vt:lpstr>DISTRIBUTER DASHBOARD:</vt:lpstr>
      <vt:lpstr>BUYER DASHBOARD:</vt:lpstr>
      <vt:lpstr>BUYER’S AI ASSISTANT:</vt:lpstr>
      <vt:lpstr>BUYER’S ORDERS:</vt:lpstr>
      <vt:lpstr>BUYER’S ORDER TRACKING:</vt:lpstr>
      <vt:lpstr>ADMIN DASHBOARD:</vt:lpstr>
      <vt:lpstr>TICKET SUPPORT MANAGEMENT:</vt:lpstr>
      <vt:lpstr>ADMIN’S PANEL SYSTEM REPORTS:</vt:lpstr>
      <vt:lpstr>Results &amp; Advantages</vt:lpstr>
      <vt:lpstr>Conclusion &amp; Future Enhancements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FarmChainX AI Driven Agricultural Traceability Network</dc:title>
  <dc:subject/>
  <dc:creator>Pinnika Harshavardhan</dc:creator>
  <cp:keywords/>
  <dc:description>generated using python-pptx</dc:description>
  <cp:lastModifiedBy>G DIVYA YOSHITHA</cp:lastModifiedBy>
  <cp:revision>11</cp:revision>
  <dcterms:created xsi:type="dcterms:W3CDTF">2013-01-27T09:14:16Z</dcterms:created>
  <dcterms:modified xsi:type="dcterms:W3CDTF">2026-01-02T09:46:18Z</dcterms:modified>
  <cp:category/>
</cp:coreProperties>
</file>